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75" r:id="rId2"/>
    <p:sldId id="276" r:id="rId3"/>
    <p:sldId id="290" r:id="rId4"/>
    <p:sldId id="277" r:id="rId5"/>
    <p:sldId id="278" r:id="rId6"/>
    <p:sldId id="280" r:id="rId7"/>
    <p:sldId id="281" r:id="rId8"/>
    <p:sldId id="291" r:id="rId9"/>
    <p:sldId id="282" r:id="rId10"/>
    <p:sldId id="283" r:id="rId11"/>
    <p:sldId id="284" r:id="rId12"/>
    <p:sldId id="285" r:id="rId13"/>
    <p:sldId id="287" r:id="rId14"/>
    <p:sldId id="286" r:id="rId15"/>
    <p:sldId id="288" r:id="rId16"/>
    <p:sldId id="292" r:id="rId17"/>
    <p:sldId id="293" r:id="rId18"/>
    <p:sldId id="303" r:id="rId19"/>
    <p:sldId id="305" r:id="rId20"/>
    <p:sldId id="304" r:id="rId21"/>
    <p:sldId id="289" r:id="rId22"/>
    <p:sldId id="295" r:id="rId23"/>
    <p:sldId id="297" r:id="rId24"/>
    <p:sldId id="300" r:id="rId25"/>
    <p:sldId id="306" r:id="rId26"/>
    <p:sldId id="302" r:id="rId27"/>
  </p:sldIdLst>
  <p:sldSz cx="12192000" cy="6858000"/>
  <p:notesSz cx="6858000" cy="9144000"/>
  <p:embeddedFontLst>
    <p:embeddedFont>
      <p:font typeface="나눔스퀘어" panose="020B0600000101010101" pitchFamily="50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나눔스퀘어 Bold" panose="020B0600000101010101" pitchFamily="50" charset="-127"/>
      <p:bold r:id="rId32"/>
    </p:embeddedFont>
    <p:embeddedFont>
      <p:font typeface="나눔스퀘어 ExtraBold" panose="020B0600000101010101" pitchFamily="50" charset="-127"/>
      <p:bold r:id="rId33"/>
    </p:embeddedFont>
    <p:embeddedFont>
      <p:font typeface="나눔스퀘어 Light" panose="020B0600000101010101" pitchFamily="50" charset="-127"/>
      <p:regular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D7E9"/>
    <a:srgbClr val="F5F2F8"/>
    <a:srgbClr val="E7E1EF"/>
    <a:srgbClr val="271670"/>
    <a:srgbClr val="C3AFE2"/>
    <a:srgbClr val="A28EC3"/>
    <a:srgbClr val="A18EC1"/>
    <a:srgbClr val="37196D"/>
    <a:srgbClr val="411D81"/>
    <a:srgbClr val="2812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91" autoAdjust="0"/>
    <p:restoredTop sz="95320" autoAdjust="0"/>
  </p:normalViewPr>
  <p:slideViewPr>
    <p:cSldViewPr snapToGrid="0">
      <p:cViewPr>
        <p:scale>
          <a:sx n="75" d="100"/>
          <a:sy n="75" d="100"/>
        </p:scale>
        <p:origin x="1003" y="33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75" d="100"/>
          <a:sy n="75" d="100"/>
        </p:scale>
        <p:origin x="2083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D90F2C-C39E-4C43-B56B-5652CB41DF1D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1BA6C4-3452-4481-92EA-B70322269E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851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BA6C4-3452-4481-92EA-B70322269EE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822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BA6C4-3452-4481-92EA-B70322269EE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203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BA6C4-3452-4481-92EA-B70322269EE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691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BA6C4-3452-4481-92EA-B70322269EE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50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BA6C4-3452-4481-92EA-B70322269EE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787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BA6C4-3452-4481-92EA-B70322269EE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9770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BA6C4-3452-4481-92EA-B70322269EE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6108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BA6C4-3452-4481-92EA-B70322269EE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9522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BA6C4-3452-4481-92EA-B70322269EE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6044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BA6C4-3452-4481-92EA-B70322269EE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2611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BA6C4-3452-4481-92EA-B70322269EE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155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BA6C4-3452-4481-92EA-B70322269EE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1330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BA6C4-3452-4481-92EA-B70322269EE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2178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BA6C4-3452-4481-92EA-B70322269EE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0985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BA6C4-3452-4481-92EA-B70322269EE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8772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BA6C4-3452-4481-92EA-B70322269EE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1355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BA6C4-3452-4481-92EA-B70322269EE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2466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BA6C4-3452-4481-92EA-B70322269EE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5849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BA6C4-3452-4481-92EA-B70322269EE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154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BA6C4-3452-4481-92EA-B70322269EE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973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BA6C4-3452-4481-92EA-B70322269EE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867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BA6C4-3452-4481-92EA-B70322269EE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215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BA6C4-3452-4481-92EA-B70322269EE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331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BA6C4-3452-4481-92EA-B70322269EE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30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BA6C4-3452-4481-92EA-B70322269EE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213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BA6C4-3452-4481-92EA-B70322269EE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462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0499-CF6D-47EE-927A-F1DF01B23931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56B40-5225-47C4-BBA9-552DB84620DC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8" name="그룹 7"/>
          <p:cNvGrpSpPr/>
          <p:nvPr userDrawn="1"/>
        </p:nvGrpSpPr>
        <p:grpSpPr>
          <a:xfrm>
            <a:off x="1307" y="0"/>
            <a:ext cx="2103290" cy="6858000"/>
            <a:chOff x="19161" y="0"/>
            <a:chExt cx="2103290" cy="685800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61" y="0"/>
              <a:ext cx="2103290" cy="68580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438" y="3357880"/>
              <a:ext cx="94488" cy="15748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068" y="90481"/>
              <a:ext cx="1331089" cy="506771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 userDrawn="1"/>
        </p:nvSpPr>
        <p:spPr>
          <a:xfrm>
            <a:off x="229360" y="2045794"/>
            <a:ext cx="931665" cy="353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C3AFE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기획 배경</a:t>
            </a:r>
            <a:endParaRPr lang="en-US" altLang="ko-KR" sz="1500" dirty="0">
              <a:solidFill>
                <a:srgbClr val="C3AFE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229360" y="3838109"/>
            <a:ext cx="1503938" cy="353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C3AFE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기술 및 아키텍처</a:t>
            </a:r>
            <a:endParaRPr lang="en-US" altLang="ko-KR" sz="1500" dirty="0">
              <a:solidFill>
                <a:srgbClr val="C3AFE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225909" y="3242922"/>
            <a:ext cx="1106393" cy="353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C3AFE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시연</a:t>
            </a:r>
            <a:endParaRPr lang="en-US" altLang="ko-KR" sz="1500" dirty="0">
              <a:solidFill>
                <a:srgbClr val="C3AFE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229359" y="4433296"/>
            <a:ext cx="931665" cy="353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C3AFE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기대 효과</a:t>
            </a:r>
            <a:endParaRPr lang="en-US" altLang="ko-KR" sz="1500" dirty="0">
              <a:solidFill>
                <a:srgbClr val="C3AFE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229360" y="2642153"/>
            <a:ext cx="1106393" cy="353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C3AFE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</a:t>
            </a:r>
            <a:r>
              <a:rPr lang="ko-KR" altLang="en-US" sz="1500" dirty="0" smtClean="0">
                <a:solidFill>
                  <a:srgbClr val="C3AFE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소개</a:t>
            </a:r>
            <a:endParaRPr lang="en-US" altLang="ko-KR" sz="1500" dirty="0">
              <a:solidFill>
                <a:srgbClr val="C3AFE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2641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0499-CF6D-47EE-927A-F1DF01B23931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56B40-5225-47C4-BBA9-552DB84620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733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0499-CF6D-47EE-927A-F1DF01B23931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56B40-5225-47C4-BBA9-552DB84620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391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0499-CF6D-47EE-927A-F1DF01B23931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56B40-5225-47C4-BBA9-552DB84620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267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0499-CF6D-47EE-927A-F1DF01B23931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56B40-5225-47C4-BBA9-552DB84620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543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0499-CF6D-47EE-927A-F1DF01B23931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56B40-5225-47C4-BBA9-552DB84620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776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0499-CF6D-47EE-927A-F1DF01B23931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56B40-5225-47C4-BBA9-552DB84620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201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0499-CF6D-47EE-927A-F1DF01B23931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56B40-5225-47C4-BBA9-552DB84620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190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0499-CF6D-47EE-927A-F1DF01B23931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56B40-5225-47C4-BBA9-552DB84620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059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0499-CF6D-47EE-927A-F1DF01B23931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56B40-5225-47C4-BBA9-552DB84620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939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0499-CF6D-47EE-927A-F1DF01B23931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56B40-5225-47C4-BBA9-552DB84620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646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E0499-CF6D-47EE-927A-F1DF01B23931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56B40-5225-47C4-BBA9-552DB84620DC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10"/>
            <a:ext cx="12192000" cy="685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5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7.png"/><Relationship Id="rId5" Type="http://schemas.microsoft.com/office/2007/relationships/hdphoto" Target="../media/hdphoto1.wdp"/><Relationship Id="rId10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gif"/><Relationship Id="rId3" Type="http://schemas.openxmlformats.org/officeDocument/2006/relationships/image" Target="../media/image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7.png"/><Relationship Id="rId7" Type="http://schemas.openxmlformats.org/officeDocument/2006/relationships/image" Target="../media/image4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5.png"/><Relationship Id="rId5" Type="http://schemas.openxmlformats.org/officeDocument/2006/relationships/image" Target="../media/image33.png"/><Relationship Id="rId10" Type="http://schemas.openxmlformats.org/officeDocument/2006/relationships/image" Target="../media/image44.png"/><Relationship Id="rId4" Type="http://schemas.openxmlformats.org/officeDocument/2006/relationships/image" Target="../media/image41.png"/><Relationship Id="rId9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7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9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8230919" y="6149748"/>
            <a:ext cx="3714478" cy="475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22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대전 </a:t>
            </a:r>
            <a:r>
              <a:rPr lang="en-US" altLang="ko-KR" sz="22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B309 </a:t>
            </a:r>
            <a:r>
              <a:rPr lang="ko-KR" altLang="en-US" sz="2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코리안 </a:t>
            </a:r>
            <a:r>
              <a:rPr lang="ko-KR" altLang="en-US" sz="2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식스</a:t>
            </a:r>
            <a:r>
              <a:rPr lang="ko-KR" altLang="en-US" sz="2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200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가이즈</a:t>
            </a:r>
            <a:endParaRPr lang="ko-KR" altLang="en-US" sz="2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639876" y="3947197"/>
            <a:ext cx="2735044" cy="440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갤러리 형식 별자리 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SNS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938" y="2384919"/>
            <a:ext cx="1033400" cy="10121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030" y="2562789"/>
            <a:ext cx="3785479" cy="158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61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29"/>
          <p:cNvSpPr/>
          <p:nvPr/>
        </p:nvSpPr>
        <p:spPr>
          <a:xfrm>
            <a:off x="2767911" y="2044444"/>
            <a:ext cx="2424684" cy="2941832"/>
          </a:xfrm>
          <a:prstGeom prst="roundRect">
            <a:avLst>
              <a:gd name="adj" fmla="val 5997"/>
            </a:avLst>
          </a:prstGeom>
          <a:solidFill>
            <a:srgbClr val="220F45">
              <a:alpha val="90000"/>
            </a:srgbClr>
          </a:solidFill>
          <a:ln>
            <a:noFill/>
          </a:ln>
          <a:effectLst>
            <a:glow rad="254000">
              <a:srgbClr val="D1C6E0">
                <a:alpha val="21000"/>
              </a:srgbClr>
            </a:glow>
            <a:outerShdw sx="1000" sy="1000" algn="ctr" rotWithShape="0">
              <a:srgbClr val="000000"/>
            </a:outerShdw>
            <a:reflection stA="45000" endPos="0" dist="50800" dir="5400000" sy="-100000" algn="bl" rotWithShape="0"/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160157" y="3891833"/>
            <a:ext cx="1640193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사진 기록을 보다 </a:t>
            </a:r>
            <a:endParaRPr lang="en-US" altLang="ko-KR" sz="16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Private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하게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787" y="2544945"/>
            <a:ext cx="834932" cy="83493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8686667" y="2044444"/>
            <a:ext cx="2424684" cy="2941832"/>
            <a:chOff x="5741698" y="2044444"/>
            <a:chExt cx="2424684" cy="2941832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5741698" y="2044444"/>
              <a:ext cx="2424684" cy="2941832"/>
            </a:xfrm>
            <a:prstGeom prst="roundRect">
              <a:avLst>
                <a:gd name="adj" fmla="val 5997"/>
              </a:avLst>
            </a:prstGeom>
            <a:solidFill>
              <a:srgbClr val="220F45">
                <a:alpha val="90000"/>
              </a:srgbClr>
            </a:solidFill>
            <a:ln>
              <a:noFill/>
            </a:ln>
            <a:effectLst>
              <a:glow rad="254000">
                <a:srgbClr val="D1C6E0">
                  <a:alpha val="21000"/>
                </a:srgbClr>
              </a:glow>
              <a:outerShdw sx="1000" sy="1000" algn="ctr" rotWithShape="0">
                <a:srgbClr val="000000"/>
              </a:outerShdw>
              <a:reflection stA="45000" endPos="0" dist="50800" dir="5400000" sy="-100000" algn="bl" rotWithShape="0"/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010823" y="3934109"/>
              <a:ext cx="2004075" cy="630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5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내</a:t>
              </a:r>
              <a:r>
                <a:rPr lang="ko-KR" altLang="en-US" sz="1500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별자리가 가장 예뻐</a:t>
              </a:r>
              <a:r>
                <a:rPr lang="en-US" altLang="ko-KR" sz="1500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! </a:t>
              </a:r>
            </a:p>
            <a:p>
              <a:pPr algn="ctr">
                <a:lnSpc>
                  <a:spcPct val="120000"/>
                </a:lnSpc>
              </a:pPr>
              <a:r>
                <a:rPr lang="ko-KR" altLang="en-US" sz="1500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별자리 모양 </a:t>
              </a:r>
              <a:r>
                <a:rPr lang="ko-KR" altLang="en-US" sz="1500" dirty="0" err="1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커스텀</a:t>
              </a:r>
              <a:endParaRPr lang="en-US" altLang="ko-KR" sz="15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6302">
              <a:off x="6386053" y="2567803"/>
              <a:ext cx="1075374" cy="773007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5727289" y="2044444"/>
            <a:ext cx="2424684" cy="2941832"/>
            <a:chOff x="8686667" y="2044444"/>
            <a:chExt cx="2424684" cy="2941832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8686667" y="2044444"/>
              <a:ext cx="2424684" cy="2941832"/>
            </a:xfrm>
            <a:prstGeom prst="roundRect">
              <a:avLst>
                <a:gd name="adj" fmla="val 5997"/>
              </a:avLst>
            </a:prstGeom>
            <a:solidFill>
              <a:srgbClr val="220F45">
                <a:alpha val="90000"/>
              </a:srgbClr>
            </a:solidFill>
            <a:ln>
              <a:noFill/>
            </a:ln>
            <a:effectLst>
              <a:glow rad="254000">
                <a:srgbClr val="D1C6E0">
                  <a:alpha val="21000"/>
                </a:srgbClr>
              </a:glow>
              <a:outerShdw sx="1000" sy="1000" algn="ctr" rotWithShape="0">
                <a:srgbClr val="000000"/>
              </a:outerShdw>
              <a:reflection stA="45000" endPos="0" dist="50800" dir="5400000" sy="-100000" algn="bl" rotWithShape="0"/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783613" y="3927676"/>
              <a:ext cx="2299026" cy="630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500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나의 추억이 담긴 사진들을 </a:t>
              </a:r>
              <a:endParaRPr lang="en-US" altLang="ko-KR" sz="15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500" dirty="0" smtClean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나만의 별자리로 기록</a:t>
              </a:r>
              <a:endParaRPr lang="en-US" altLang="ko-KR" sz="15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4080" y="2564173"/>
              <a:ext cx="818092" cy="814460"/>
            </a:xfrm>
            <a:prstGeom prst="rect">
              <a:avLst/>
            </a:prstGeom>
          </p:spPr>
        </p:pic>
      </p:grpSp>
      <p:pic>
        <p:nvPicPr>
          <p:cNvPr id="43" name="그림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59" y="2604770"/>
            <a:ext cx="1467274" cy="4439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25992" y="2642054"/>
            <a:ext cx="1106392" cy="353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소개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247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5758165" y="1289080"/>
            <a:ext cx="2424684" cy="4534971"/>
          </a:xfrm>
          <a:prstGeom prst="roundRect">
            <a:avLst>
              <a:gd name="adj" fmla="val 5997"/>
            </a:avLst>
          </a:prstGeom>
          <a:solidFill>
            <a:srgbClr val="220F45">
              <a:alpha val="90000"/>
            </a:srgbClr>
          </a:solidFill>
          <a:ln>
            <a:noFill/>
          </a:ln>
          <a:effectLst>
            <a:glow rad="254000">
              <a:srgbClr val="D1C6E0">
                <a:alpha val="21000"/>
              </a:srgbClr>
            </a:glow>
            <a:outerShdw sx="1000" sy="1000" algn="ctr" rotWithShape="0">
              <a:srgbClr val="000000"/>
            </a:outerShdw>
            <a:reflection stA="45000" endPos="0" dist="50800" dir="5400000" sy="-100000" algn="bl" rotWithShape="0"/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8834864" y="1289080"/>
            <a:ext cx="2424684" cy="4534971"/>
          </a:xfrm>
          <a:prstGeom prst="roundRect">
            <a:avLst>
              <a:gd name="adj" fmla="val 5997"/>
            </a:avLst>
          </a:prstGeom>
          <a:solidFill>
            <a:srgbClr val="220F45">
              <a:alpha val="90000"/>
            </a:srgbClr>
          </a:solidFill>
          <a:ln>
            <a:noFill/>
          </a:ln>
          <a:effectLst>
            <a:glow rad="254000">
              <a:srgbClr val="D1C6E0">
                <a:alpha val="21000"/>
              </a:srgbClr>
            </a:glow>
            <a:outerShdw sx="1000" sy="1000" algn="ctr" rotWithShape="0">
              <a:srgbClr val="000000"/>
            </a:outerShdw>
            <a:reflection stA="45000" endPos="0" dist="50800" dir="5400000" sy="-100000" algn="bl" rotWithShape="0"/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2646141" y="1289080"/>
            <a:ext cx="2424684" cy="4534971"/>
          </a:xfrm>
          <a:prstGeom prst="roundRect">
            <a:avLst>
              <a:gd name="adj" fmla="val 5997"/>
            </a:avLst>
          </a:prstGeom>
          <a:solidFill>
            <a:srgbClr val="220F45">
              <a:alpha val="90000"/>
            </a:srgbClr>
          </a:solidFill>
          <a:ln>
            <a:noFill/>
          </a:ln>
          <a:effectLst>
            <a:glow rad="254000">
              <a:srgbClr val="D1C6E0">
                <a:alpha val="21000"/>
              </a:srgbClr>
            </a:glow>
            <a:outerShdw sx="1000" sy="1000" algn="ctr" rotWithShape="0">
              <a:srgbClr val="000000"/>
            </a:outerShdw>
            <a:reflection stA="45000" endPos="0" dist="50800" dir="5400000" sy="-100000" algn="bl" rotWithShape="0"/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25" y="1897229"/>
            <a:ext cx="867242" cy="8672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134" y="1839221"/>
            <a:ext cx="997670" cy="90943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768" y="1839221"/>
            <a:ext cx="896883" cy="89688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317271" y="2908696"/>
            <a:ext cx="108234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나의 우주</a:t>
            </a:r>
            <a:endParaRPr lang="en-US" altLang="ko-KR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갤러리</a:t>
            </a:r>
            <a:endParaRPr lang="en-US" altLang="ko-KR" sz="2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570154" y="2908694"/>
            <a:ext cx="954107" cy="2262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별</a:t>
            </a:r>
            <a:endParaRPr lang="en-US" altLang="ko-KR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</a:p>
          <a:p>
            <a:pPr algn="ctr"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게시글</a:t>
            </a:r>
            <a:endParaRPr lang="en-US" altLang="ko-KR" sz="2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067927" y="2908694"/>
            <a:ext cx="1794081" cy="2262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별자리</a:t>
            </a:r>
            <a:endParaRPr lang="en-US" altLang="ko-KR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algn="ctr"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게시글의</a:t>
            </a:r>
            <a:r>
              <a:rPr lang="ko-KR" altLang="en-US" sz="2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모임</a:t>
            </a:r>
            <a:endParaRPr lang="en-US" altLang="ko-KR" sz="2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04510" y="3900095"/>
            <a:ext cx="263226" cy="254249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915593" y="3900094"/>
            <a:ext cx="263226" cy="254249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33353" y="3900095"/>
            <a:ext cx="263226" cy="254249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59" y="2604770"/>
            <a:ext cx="1467274" cy="44390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225992" y="2642054"/>
            <a:ext cx="1106392" cy="353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소개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912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모서리가 둥근 직사각형 39"/>
          <p:cNvSpPr/>
          <p:nvPr/>
        </p:nvSpPr>
        <p:spPr>
          <a:xfrm>
            <a:off x="2646141" y="1289080"/>
            <a:ext cx="2424684" cy="4534971"/>
          </a:xfrm>
          <a:prstGeom prst="roundRect">
            <a:avLst>
              <a:gd name="adj" fmla="val 5997"/>
            </a:avLst>
          </a:prstGeom>
          <a:solidFill>
            <a:srgbClr val="220F45">
              <a:alpha val="90000"/>
            </a:srgbClr>
          </a:solidFill>
          <a:ln>
            <a:noFill/>
          </a:ln>
          <a:effectLst>
            <a:glow rad="254000">
              <a:srgbClr val="D1C6E0">
                <a:alpha val="21000"/>
              </a:srgbClr>
            </a:glow>
            <a:outerShdw sx="1000" sy="1000" algn="ctr" rotWithShape="0">
              <a:srgbClr val="000000"/>
            </a:outerShdw>
            <a:reflection stA="45000" endPos="0" dist="50800" dir="5400000" sy="-100000" algn="bl" rotWithShape="0"/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373" y="1676400"/>
            <a:ext cx="1262710" cy="126271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246373" y="3083335"/>
            <a:ext cx="118494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나의 우주</a:t>
            </a:r>
            <a:endParaRPr lang="en-US" altLang="ko-KR" sz="20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갤러리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83426" y="4076215"/>
            <a:ext cx="350113" cy="33817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806187" y="3652254"/>
            <a:ext cx="3501280" cy="593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사용자의 우주에 방문</a:t>
            </a:r>
            <a:endParaRPr lang="en-US" altLang="ko-KR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06187" y="2719609"/>
            <a:ext cx="4139275" cy="593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나의 우주에 다른 유저들이 방문</a:t>
            </a:r>
            <a:endParaRPr lang="en-US" altLang="ko-KR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59" y="2604770"/>
            <a:ext cx="1467274" cy="4439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225992" y="2642054"/>
            <a:ext cx="1106392" cy="353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소개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489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모서리가 둥근 직사각형 40"/>
          <p:cNvSpPr/>
          <p:nvPr/>
        </p:nvSpPr>
        <p:spPr>
          <a:xfrm>
            <a:off x="2646141" y="1289080"/>
            <a:ext cx="2424684" cy="4534971"/>
          </a:xfrm>
          <a:prstGeom prst="roundRect">
            <a:avLst>
              <a:gd name="adj" fmla="val 5997"/>
            </a:avLst>
          </a:prstGeom>
          <a:solidFill>
            <a:srgbClr val="220F45">
              <a:alpha val="90000"/>
            </a:srgbClr>
          </a:solidFill>
          <a:ln>
            <a:noFill/>
          </a:ln>
          <a:effectLst>
            <a:glow rad="254000">
              <a:srgbClr val="D1C6E0">
                <a:alpha val="21000"/>
              </a:srgbClr>
            </a:glow>
            <a:outerShdw sx="1000" sy="1000" algn="ctr" rotWithShape="0">
              <a:srgbClr val="000000"/>
            </a:outerShdw>
            <a:reflection stA="45000" endPos="0" dist="50800" dir="5400000" sy="-100000" algn="bl" rotWithShape="0"/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309" y="1827050"/>
            <a:ext cx="1158375" cy="105593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052996" y="3043015"/>
            <a:ext cx="1653017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별자리</a:t>
            </a:r>
            <a:endParaRPr lang="en-US" altLang="ko-KR" sz="20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algn="ctr">
              <a:lnSpc>
                <a:spcPct val="150000"/>
              </a:lnSpc>
            </a:pPr>
            <a:endParaRPr lang="en-US" altLang="ko-KR" sz="20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게시글의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모임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89817" y="4036294"/>
            <a:ext cx="373360" cy="360627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59" y="2604770"/>
            <a:ext cx="1467274" cy="4439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225992" y="2642054"/>
            <a:ext cx="1106392" cy="353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소개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06187" y="3652254"/>
            <a:ext cx="4216219" cy="593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윤곽선 검출 후 별자리 형태 생성</a:t>
            </a:r>
            <a:endParaRPr lang="en-US" altLang="ko-KR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06187" y="2719609"/>
            <a:ext cx="3578223" cy="593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별자리 생성 시 이미지 선택</a:t>
            </a:r>
            <a:endParaRPr lang="en-US" altLang="ko-KR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270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모서리가 둥근 직사각형 44"/>
          <p:cNvSpPr/>
          <p:nvPr/>
        </p:nvSpPr>
        <p:spPr>
          <a:xfrm>
            <a:off x="2646141" y="1289080"/>
            <a:ext cx="2424684" cy="4534971"/>
          </a:xfrm>
          <a:prstGeom prst="roundRect">
            <a:avLst>
              <a:gd name="adj" fmla="val 5997"/>
            </a:avLst>
          </a:prstGeom>
          <a:solidFill>
            <a:srgbClr val="220F45">
              <a:alpha val="90000"/>
            </a:srgbClr>
          </a:solidFill>
          <a:ln>
            <a:noFill/>
          </a:ln>
          <a:effectLst>
            <a:glow rad="254000">
              <a:srgbClr val="D1C6E0">
                <a:alpha val="21000"/>
              </a:srgbClr>
            </a:glow>
            <a:outerShdw sx="1000" sy="1000" algn="ctr" rotWithShape="0">
              <a:srgbClr val="000000"/>
            </a:outerShdw>
            <a:reflection stA="45000" endPos="0" dist="50800" dir="5400000" sy="-100000" algn="bl" rotWithShape="0"/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192" y="1758498"/>
            <a:ext cx="1180612" cy="118061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425109" y="3028157"/>
            <a:ext cx="88678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별</a:t>
            </a:r>
            <a:endParaRPr lang="en-US" altLang="ko-KR" sz="20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</a:p>
          <a:p>
            <a:pPr algn="ctr">
              <a:lnSpc>
                <a:spcPct val="150000"/>
              </a:lnSpc>
            </a:pPr>
            <a:endParaRPr lang="en-US" altLang="ko-KR" sz="20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93434" y="4047240"/>
            <a:ext cx="375289" cy="36249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997" y="2910297"/>
            <a:ext cx="364657" cy="264954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59" y="2604770"/>
            <a:ext cx="1467274" cy="44390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225992" y="2642054"/>
            <a:ext cx="1106392" cy="353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소개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06187" y="3652254"/>
            <a:ext cx="2302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앨범에 포함</a:t>
            </a:r>
            <a:endParaRPr lang="en-US" altLang="ko-KR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06187" y="2719609"/>
            <a:ext cx="1944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</a:t>
            </a:r>
            <a:r>
              <a:rPr lang="ko-KR" altLang="en-US" sz="2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업로드</a:t>
            </a:r>
            <a:endParaRPr lang="en-US" altLang="ko-KR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271" y="3842942"/>
            <a:ext cx="364657" cy="26495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752779" y="3652254"/>
            <a:ext cx="2582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별자리에 포함</a:t>
            </a:r>
            <a:endParaRPr lang="en-US" altLang="ko-KR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19701" y="2719609"/>
            <a:ext cx="1103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별 생성</a:t>
            </a:r>
            <a:endParaRPr lang="en-US" altLang="ko-KR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566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529" y="3150528"/>
            <a:ext cx="768092" cy="64183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529" y="1673010"/>
            <a:ext cx="717675" cy="68397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621660" y="1784274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</a:t>
            </a:r>
            <a:r>
              <a:rPr lang="en-US" altLang="ko-KR" sz="2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</a:t>
            </a:r>
            <a:r>
              <a:rPr lang="en-US" altLang="ko-KR" sz="2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별자리 검색 기능</a:t>
            </a:r>
            <a:endParaRPr lang="en-US" altLang="ko-KR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77525" y="3238361"/>
            <a:ext cx="3730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간</a:t>
            </a:r>
            <a:r>
              <a:rPr lang="en-US" altLang="ko-KR" sz="2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팔로우</a:t>
            </a:r>
            <a:r>
              <a:rPr lang="en-US" altLang="ko-KR" sz="2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피드</a:t>
            </a:r>
            <a:r>
              <a:rPr lang="ko-KR" altLang="en-US" sz="2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기능</a:t>
            </a:r>
            <a:endParaRPr lang="en-US" altLang="ko-KR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529" y="4598182"/>
            <a:ext cx="717675" cy="717675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6133817" y="4592031"/>
            <a:ext cx="3417923" cy="593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</a:t>
            </a:r>
            <a:r>
              <a:rPr lang="ko-KR" altLang="en-US" sz="2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댓글 </a:t>
            </a:r>
            <a:r>
              <a:rPr lang="en-US" altLang="ko-KR" sz="2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2400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대댓글</a:t>
            </a:r>
            <a:r>
              <a:rPr lang="ko-KR" altLang="en-US" sz="2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기능</a:t>
            </a:r>
            <a:endParaRPr lang="en-US" altLang="ko-KR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59" y="2604770"/>
            <a:ext cx="1467274" cy="4439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25992" y="2642054"/>
            <a:ext cx="1106392" cy="353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소개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597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4860330" y="2631440"/>
            <a:ext cx="4230689" cy="1832302"/>
          </a:xfrm>
          <a:prstGeom prst="roundRect">
            <a:avLst>
              <a:gd name="adj" fmla="val 5997"/>
            </a:avLst>
          </a:prstGeom>
          <a:solidFill>
            <a:srgbClr val="220F45">
              <a:alpha val="90000"/>
            </a:srgbClr>
          </a:solidFill>
          <a:ln>
            <a:noFill/>
          </a:ln>
          <a:effectLst>
            <a:glow rad="279400">
              <a:srgbClr val="DFD7E9">
                <a:alpha val="11765"/>
              </a:srgbClr>
            </a:glow>
            <a:outerShdw sx="1000" sy="1000" algn="ctr" rotWithShape="0">
              <a:srgbClr val="000000"/>
            </a:outerShdw>
            <a:reflection stA="45000" endPos="0" dist="50800" dir="5400000" sy="-100000" algn="bl" rotWithShape="0"/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143555" y="3257800"/>
            <a:ext cx="166423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시연</a:t>
            </a:r>
            <a:endParaRPr lang="en-US" altLang="ko-KR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59" y="3202940"/>
            <a:ext cx="1467274" cy="4439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18371" y="3240224"/>
            <a:ext cx="1106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시연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150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4860330" y="2631440"/>
            <a:ext cx="4230689" cy="1832302"/>
          </a:xfrm>
          <a:prstGeom prst="roundRect">
            <a:avLst>
              <a:gd name="adj" fmla="val 5997"/>
            </a:avLst>
          </a:prstGeom>
          <a:solidFill>
            <a:srgbClr val="220F45">
              <a:alpha val="90000"/>
            </a:srgbClr>
          </a:solidFill>
          <a:ln>
            <a:noFill/>
          </a:ln>
          <a:effectLst>
            <a:glow rad="279400">
              <a:srgbClr val="DFD7E9">
                <a:alpha val="11765"/>
              </a:srgbClr>
            </a:glow>
            <a:outerShdw sx="1000" sy="1000" algn="ctr" rotWithShape="0">
              <a:srgbClr val="000000"/>
            </a:outerShdw>
            <a:reflection stA="45000" endPos="0" dist="50800" dir="5400000" sy="-100000" algn="bl" rotWithShape="0"/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824557" y="3257800"/>
            <a:ext cx="230223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기술 및 아키텍처</a:t>
            </a:r>
            <a:endParaRPr lang="en-US" altLang="ko-KR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59" y="3813651"/>
            <a:ext cx="1531638" cy="4439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20259" y="3837265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및 아키텍처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160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59" y="3813651"/>
            <a:ext cx="1531638" cy="4439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20259" y="3837265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및 아키텍처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2" name="Picture 26" descr="Amazon S3 png images | PNGEg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0000" r="90000">
                        <a14:foregroundMark x1="46333" y1="27734" x2="55000" y2="27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44" t="19802" r="31983" b="20180"/>
          <a:stretch/>
        </p:blipFill>
        <p:spPr bwMode="auto">
          <a:xfrm>
            <a:off x="5449972" y="1955647"/>
            <a:ext cx="841402" cy="79861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2661136" y="2913395"/>
            <a:ext cx="171232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</a:t>
            </a:r>
            <a:r>
              <a:rPr lang="ko-KR" altLang="en-US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리사이징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224504" y="3011595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</a:t>
            </a:r>
            <a:r>
              <a:rPr lang="ko-KR" altLang="en-US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크롭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413" y="2156495"/>
            <a:ext cx="494905" cy="359591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4273700" y="5355042"/>
            <a:ext cx="2247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REDIS</a:t>
            </a:r>
            <a:r>
              <a:rPr lang="ko-KR" altLang="en-US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이용한</a:t>
            </a:r>
            <a:endParaRPr lang="en-US" altLang="ko-KR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유저 인증 쿼리 최적화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5458294" y="342800"/>
            <a:ext cx="2756269" cy="650753"/>
          </a:xfrm>
          <a:prstGeom prst="roundRect">
            <a:avLst>
              <a:gd name="adj" fmla="val 5997"/>
            </a:avLst>
          </a:prstGeom>
          <a:solidFill>
            <a:srgbClr val="220F45">
              <a:alpha val="90000"/>
            </a:srgbClr>
          </a:solidFill>
          <a:ln>
            <a:noFill/>
          </a:ln>
          <a:effectLst>
            <a:glow rad="177800">
              <a:srgbClr val="F5F2F8">
                <a:alpha val="20392"/>
              </a:srgbClr>
            </a:glow>
            <a:outerShdw sx="1000" sy="1000" algn="ctr" rotWithShape="0">
              <a:srgbClr val="000000"/>
            </a:outerShdw>
            <a:reflection blurRad="38100" stA="50000" endPos="0" dist="50800" dir="5400000" sy="-100000" algn="bl" rotWithShape="0"/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5860840" y="434646"/>
            <a:ext cx="1951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백엔드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기술 설명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08" name="그룹 107"/>
          <p:cNvGrpSpPr/>
          <p:nvPr/>
        </p:nvGrpSpPr>
        <p:grpSpPr>
          <a:xfrm>
            <a:off x="3031222" y="1851305"/>
            <a:ext cx="959840" cy="839727"/>
            <a:chOff x="3031222" y="1851305"/>
            <a:chExt cx="959840" cy="839727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5377" y="1970992"/>
              <a:ext cx="703847" cy="603185"/>
            </a:xfrm>
            <a:prstGeom prst="rect">
              <a:avLst/>
            </a:prstGeom>
          </p:spPr>
        </p:pic>
        <p:sp>
          <p:nvSpPr>
            <p:cNvPr id="81" name="L 도형 80"/>
            <p:cNvSpPr/>
            <p:nvPr/>
          </p:nvSpPr>
          <p:spPr>
            <a:xfrm>
              <a:off x="3031222" y="2482347"/>
              <a:ext cx="208685" cy="208685"/>
            </a:xfrm>
            <a:prstGeom prst="corner">
              <a:avLst>
                <a:gd name="adj1" fmla="val 27865"/>
                <a:gd name="adj2" fmla="val 278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L 도형 82"/>
            <p:cNvSpPr/>
            <p:nvPr/>
          </p:nvSpPr>
          <p:spPr>
            <a:xfrm rot="5400000">
              <a:off x="3031222" y="1851305"/>
              <a:ext cx="208685" cy="208685"/>
            </a:xfrm>
            <a:prstGeom prst="corner">
              <a:avLst>
                <a:gd name="adj1" fmla="val 27865"/>
                <a:gd name="adj2" fmla="val 278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L 도형 83"/>
            <p:cNvSpPr/>
            <p:nvPr/>
          </p:nvSpPr>
          <p:spPr>
            <a:xfrm rot="10800000">
              <a:off x="3782377" y="1851305"/>
              <a:ext cx="208685" cy="208685"/>
            </a:xfrm>
            <a:prstGeom prst="corner">
              <a:avLst>
                <a:gd name="adj1" fmla="val 27865"/>
                <a:gd name="adj2" fmla="val 278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L 도형 84"/>
            <p:cNvSpPr/>
            <p:nvPr/>
          </p:nvSpPr>
          <p:spPr>
            <a:xfrm rot="16200000">
              <a:off x="3782377" y="2482347"/>
              <a:ext cx="208685" cy="208685"/>
            </a:xfrm>
            <a:prstGeom prst="corner">
              <a:avLst>
                <a:gd name="adj1" fmla="val 27865"/>
                <a:gd name="adj2" fmla="val 278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81"/>
          <p:cNvGrpSpPr/>
          <p:nvPr/>
        </p:nvGrpSpPr>
        <p:grpSpPr>
          <a:xfrm rot="20277605">
            <a:off x="5254441" y="1608626"/>
            <a:ext cx="413562" cy="361810"/>
            <a:chOff x="5044401" y="891041"/>
            <a:chExt cx="959840" cy="839727"/>
          </a:xfrm>
        </p:grpSpPr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8556" y="1010728"/>
              <a:ext cx="703847" cy="603185"/>
            </a:xfrm>
            <a:prstGeom prst="rect">
              <a:avLst/>
            </a:prstGeom>
          </p:spPr>
        </p:pic>
        <p:sp>
          <p:nvSpPr>
            <p:cNvPr id="92" name="L 도형 91"/>
            <p:cNvSpPr/>
            <p:nvPr/>
          </p:nvSpPr>
          <p:spPr>
            <a:xfrm>
              <a:off x="5044401" y="1522083"/>
              <a:ext cx="208685" cy="208685"/>
            </a:xfrm>
            <a:prstGeom prst="corner">
              <a:avLst>
                <a:gd name="adj1" fmla="val 27865"/>
                <a:gd name="adj2" fmla="val 278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L 도형 92"/>
            <p:cNvSpPr/>
            <p:nvPr/>
          </p:nvSpPr>
          <p:spPr>
            <a:xfrm rot="5400000">
              <a:off x="5044401" y="891041"/>
              <a:ext cx="208685" cy="208685"/>
            </a:xfrm>
            <a:prstGeom prst="corner">
              <a:avLst>
                <a:gd name="adj1" fmla="val 27865"/>
                <a:gd name="adj2" fmla="val 278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L 도형 93"/>
            <p:cNvSpPr/>
            <p:nvPr/>
          </p:nvSpPr>
          <p:spPr>
            <a:xfrm rot="10800000">
              <a:off x="5795556" y="891041"/>
              <a:ext cx="208685" cy="208685"/>
            </a:xfrm>
            <a:prstGeom prst="corner">
              <a:avLst>
                <a:gd name="adj1" fmla="val 27865"/>
                <a:gd name="adj2" fmla="val 278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L 도형 94"/>
            <p:cNvSpPr/>
            <p:nvPr/>
          </p:nvSpPr>
          <p:spPr>
            <a:xfrm rot="16200000">
              <a:off x="5795556" y="1522083"/>
              <a:ext cx="208685" cy="208685"/>
            </a:xfrm>
            <a:prstGeom prst="corner">
              <a:avLst>
                <a:gd name="adj1" fmla="val 27865"/>
                <a:gd name="adj2" fmla="val 278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6" name="그림 9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958" y="1595844"/>
            <a:ext cx="1309573" cy="135348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98" name="그룹 97"/>
          <p:cNvGrpSpPr/>
          <p:nvPr/>
        </p:nvGrpSpPr>
        <p:grpSpPr>
          <a:xfrm>
            <a:off x="4606676" y="2224189"/>
            <a:ext cx="301112" cy="291897"/>
            <a:chOff x="6736378" y="2121519"/>
            <a:chExt cx="417900" cy="405111"/>
          </a:xfrm>
        </p:grpSpPr>
        <p:cxnSp>
          <p:nvCxnSpPr>
            <p:cNvPr id="99" name="직선 연결선 98"/>
            <p:cNvCxnSpPr/>
            <p:nvPr/>
          </p:nvCxnSpPr>
          <p:spPr>
            <a:xfrm>
              <a:off x="6945328" y="2121519"/>
              <a:ext cx="0" cy="405111"/>
            </a:xfrm>
            <a:prstGeom prst="line">
              <a:avLst/>
            </a:prstGeom>
            <a:ln w="635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/>
            <p:nvPr/>
          </p:nvCxnSpPr>
          <p:spPr>
            <a:xfrm flipH="1">
              <a:off x="6736378" y="2313415"/>
              <a:ext cx="417900" cy="0"/>
            </a:xfrm>
            <a:prstGeom prst="line">
              <a:avLst/>
            </a:prstGeom>
            <a:ln w="635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7" name="그림 9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494" y="1851305"/>
            <a:ext cx="932137" cy="93324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102" name="그룹 101"/>
          <p:cNvGrpSpPr/>
          <p:nvPr/>
        </p:nvGrpSpPr>
        <p:grpSpPr>
          <a:xfrm>
            <a:off x="6760568" y="2224189"/>
            <a:ext cx="301112" cy="291897"/>
            <a:chOff x="6736378" y="2121519"/>
            <a:chExt cx="417900" cy="405111"/>
          </a:xfrm>
        </p:grpSpPr>
        <p:cxnSp>
          <p:nvCxnSpPr>
            <p:cNvPr id="103" name="직선 연결선 102"/>
            <p:cNvCxnSpPr/>
            <p:nvPr/>
          </p:nvCxnSpPr>
          <p:spPr>
            <a:xfrm>
              <a:off x="6945328" y="2121519"/>
              <a:ext cx="0" cy="405111"/>
            </a:xfrm>
            <a:prstGeom prst="line">
              <a:avLst/>
            </a:prstGeom>
            <a:ln w="635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>
            <a:xfrm flipH="1">
              <a:off x="6736378" y="2313415"/>
              <a:ext cx="417900" cy="0"/>
            </a:xfrm>
            <a:prstGeom prst="line">
              <a:avLst/>
            </a:prstGeom>
            <a:ln w="635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TextBox 104"/>
          <p:cNvSpPr txBox="1"/>
          <p:nvPr/>
        </p:nvSpPr>
        <p:spPr>
          <a:xfrm>
            <a:off x="7254540" y="3011595"/>
            <a:ext cx="1560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예외 상황 대처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9502680" y="3011595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일관성</a:t>
            </a:r>
            <a:r>
              <a:rPr lang="en-US" altLang="ko-KR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안정성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405" y="4248755"/>
            <a:ext cx="1066292" cy="106629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7" name="그림 10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633" y="4021931"/>
            <a:ext cx="1289457" cy="128945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09" name="TextBox 108"/>
          <p:cNvSpPr txBox="1"/>
          <p:nvPr/>
        </p:nvSpPr>
        <p:spPr>
          <a:xfrm>
            <a:off x="7680330" y="5355042"/>
            <a:ext cx="1794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NoSQL</a:t>
            </a:r>
            <a:r>
              <a:rPr lang="ko-KR" altLang="en-US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사용한</a:t>
            </a:r>
            <a:endParaRPr lang="en-US" altLang="ko-KR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윤곽선 정보 관리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579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9" grpId="0"/>
      <p:bldP spid="70" grpId="0"/>
      <p:bldP spid="105" grpId="0"/>
      <p:bldP spid="106" grpId="0"/>
      <p:bldP spid="10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59" y="3813651"/>
            <a:ext cx="1531638" cy="4439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20259" y="3837265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및 아키텍처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5458294" y="342800"/>
            <a:ext cx="2756269" cy="650753"/>
          </a:xfrm>
          <a:prstGeom prst="roundRect">
            <a:avLst>
              <a:gd name="adj" fmla="val 5997"/>
            </a:avLst>
          </a:prstGeom>
          <a:solidFill>
            <a:srgbClr val="220F45">
              <a:alpha val="90000"/>
            </a:srgbClr>
          </a:solidFill>
          <a:ln>
            <a:noFill/>
          </a:ln>
          <a:effectLst>
            <a:glow rad="177800">
              <a:srgbClr val="F5F2F8">
                <a:alpha val="20392"/>
              </a:srgbClr>
            </a:glow>
            <a:outerShdw sx="1000" sy="1000" algn="ctr" rotWithShape="0">
              <a:srgbClr val="000000"/>
            </a:outerShdw>
            <a:reflection blurRad="38100" stA="50000" endPos="0" dist="50800" dir="5400000" sy="-100000" algn="bl" rotWithShape="0"/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5626802" y="434646"/>
            <a:ext cx="2419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프론트엔드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기술 설명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8913978" y="4677440"/>
            <a:ext cx="2119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Three.js </a:t>
            </a:r>
            <a:r>
              <a:rPr lang="ko-KR" altLang="en-US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</a:t>
            </a:r>
            <a:endParaRPr lang="en-US" altLang="ko-KR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3D </a:t>
            </a:r>
            <a:r>
              <a:rPr lang="ko-KR" altLang="en-US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그래픽 화면 제공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919838" y="4723606"/>
            <a:ext cx="20393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별자리 윤곽선</a:t>
            </a:r>
            <a:endParaRPr lang="en-US" altLang="ko-KR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최적화</a:t>
            </a:r>
            <a:endParaRPr lang="en-US" altLang="ko-KR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(Douglas-</a:t>
            </a:r>
            <a:r>
              <a:rPr lang="en-US" altLang="ko-KR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Peucker</a:t>
            </a:r>
            <a:endParaRPr lang="en-US" altLang="ko-KR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Algorithm)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823" y="2922518"/>
            <a:ext cx="858628" cy="867301"/>
          </a:xfrm>
          <a:prstGeom prst="rect">
            <a:avLst/>
          </a:prstGeom>
          <a:effectLst>
            <a:outerShdw blurRad="50800" dist="38100" dir="8100000" algn="tr" rotWithShape="0">
              <a:schemeClr val="bg1">
                <a:alpha val="40000"/>
              </a:scheme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t="969"/>
          <a:stretch/>
        </p:blipFill>
        <p:spPr>
          <a:xfrm>
            <a:off x="2656188" y="2447381"/>
            <a:ext cx="2513743" cy="2012446"/>
          </a:xfrm>
          <a:prstGeom prst="rect">
            <a:avLst/>
          </a:prstGeom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6" name="그룹 5"/>
          <p:cNvGrpSpPr/>
          <p:nvPr/>
        </p:nvGrpSpPr>
        <p:grpSpPr>
          <a:xfrm>
            <a:off x="10642816" y="2836250"/>
            <a:ext cx="777644" cy="1234706"/>
            <a:chOff x="9028464" y="4206597"/>
            <a:chExt cx="894575" cy="1369602"/>
          </a:xfrm>
          <a:effectLst>
            <a:outerShdw blurRad="50800" dist="38100" dir="8100000" sx="104000" sy="104000" algn="tr" rotWithShape="0">
              <a:prstClr val="black">
                <a:alpha val="40000"/>
              </a:prstClr>
            </a:outerShdw>
          </a:effectLst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8464" y="4206597"/>
              <a:ext cx="894575" cy="89457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9174987" y="5132376"/>
              <a:ext cx="601526" cy="4438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3D</a:t>
              </a:r>
              <a:endPara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41" name="그림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865" y="3176372"/>
            <a:ext cx="494905" cy="359591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985010" y="4723606"/>
            <a:ext cx="1980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에디터</a:t>
            </a:r>
            <a:endParaRPr lang="en-US" altLang="ko-KR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</a:t>
            </a:r>
            <a:r>
              <a:rPr lang="ko-KR" altLang="en-US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리사이징</a:t>
            </a:r>
            <a:r>
              <a:rPr lang="ko-KR" altLang="en-US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</a:t>
            </a:r>
            <a:endParaRPr lang="en-US" altLang="ko-KR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그라데이션</a:t>
            </a:r>
            <a:r>
              <a:rPr lang="ko-KR" altLang="en-US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생성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328" y="2447380"/>
            <a:ext cx="1218362" cy="2012447"/>
          </a:xfrm>
          <a:prstGeom prst="rect">
            <a:avLst/>
          </a:prstGeom>
          <a:effectLst>
            <a:outerShdw blurRad="50800" dist="38100" dir="8100000" sx="102000" sy="102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449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09" grpId="0"/>
      <p:bldP spid="4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10"/>
            <a:ext cx="12192000" cy="6859810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4074781" y="843280"/>
            <a:ext cx="4230689" cy="5408622"/>
          </a:xfrm>
          <a:prstGeom prst="roundRect">
            <a:avLst>
              <a:gd name="adj" fmla="val 5997"/>
            </a:avLst>
          </a:prstGeom>
          <a:solidFill>
            <a:srgbClr val="220F45">
              <a:alpha val="90000"/>
            </a:srgbClr>
          </a:solidFill>
          <a:ln>
            <a:noFill/>
          </a:ln>
          <a:effectLst>
            <a:glow rad="279400">
              <a:srgbClr val="DFD7E9">
                <a:alpha val="11765"/>
              </a:srgbClr>
            </a:glow>
            <a:outerShdw sx="1000" sy="1000" algn="ctr" rotWithShape="0">
              <a:srgbClr val="000000"/>
            </a:outerShdw>
            <a:reflection stA="45000" endPos="0" dist="50800" dir="5400000" sy="-100000" algn="bl" rotWithShape="0"/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723140" y="1173616"/>
            <a:ext cx="745718" cy="50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</a:t>
            </a:r>
            <a:endParaRPr lang="en-US" altLang="ko-KR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48783" y="2193149"/>
            <a:ext cx="1449436" cy="440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1.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기획 배경</a:t>
            </a:r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54258" y="4236417"/>
            <a:ext cx="1683474" cy="440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4.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서비스 시연</a:t>
            </a:r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88160" y="3573275"/>
            <a:ext cx="2215671" cy="440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3.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기술 및 아키텍처</a:t>
            </a:r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71277" y="4942039"/>
            <a:ext cx="1449436" cy="440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5.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기대 효과</a:t>
            </a:r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54260" y="2875974"/>
            <a:ext cx="1683474" cy="440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2.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서비스 소개</a:t>
            </a:r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84" y="90481"/>
            <a:ext cx="1331089" cy="50677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631" y="3357880"/>
            <a:ext cx="94488" cy="157480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-1915038" y="0"/>
            <a:ext cx="2103290" cy="6858000"/>
            <a:chOff x="23606" y="0"/>
            <a:chExt cx="2103290" cy="6858000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06" y="0"/>
              <a:ext cx="2103290" cy="6858000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981108" y="3357880"/>
              <a:ext cx="94488" cy="157480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068" y="90481"/>
              <a:ext cx="1331089" cy="5067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306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59" y="3813651"/>
            <a:ext cx="1531638" cy="4439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20259" y="3837265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및 아키텍처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109" y="1777762"/>
            <a:ext cx="1013060" cy="1052341"/>
          </a:xfrm>
          <a:prstGeom prst="rect">
            <a:avLst/>
          </a:prstGeom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794" y="1971630"/>
            <a:ext cx="703847" cy="603185"/>
          </a:xfrm>
          <a:prstGeom prst="rect">
            <a:avLst/>
          </a:prstGeom>
          <a:effectLst>
            <a:outerShdw blurRad="50800" dist="38100" dir="8100000" sx="104000" sy="104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그룹 12"/>
          <p:cNvGrpSpPr/>
          <p:nvPr/>
        </p:nvGrpSpPr>
        <p:grpSpPr>
          <a:xfrm>
            <a:off x="9905847" y="452577"/>
            <a:ext cx="1135123" cy="428788"/>
            <a:chOff x="3303270" y="2305183"/>
            <a:chExt cx="1198098" cy="446223"/>
          </a:xfrm>
        </p:grpSpPr>
        <p:sp>
          <p:nvSpPr>
            <p:cNvPr id="9" name="TextBox 8"/>
            <p:cNvSpPr txBox="1"/>
            <p:nvPr/>
          </p:nvSpPr>
          <p:spPr>
            <a:xfrm>
              <a:off x="3337583" y="2343628"/>
              <a:ext cx="1129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500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Front-end</a:t>
              </a:r>
              <a:endParaRPr lang="en-US" altLang="ko-KR" sz="1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3303270" y="2305183"/>
              <a:ext cx="1198098" cy="446223"/>
            </a:xfrm>
            <a:prstGeom prst="roundRect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158" y="1878814"/>
            <a:ext cx="889260" cy="88926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484" y="4295950"/>
            <a:ext cx="607699" cy="755883"/>
          </a:xfrm>
          <a:prstGeom prst="rect">
            <a:avLst/>
          </a:prstGeom>
          <a:effectLst>
            <a:outerShdw blurRad="50800" dist="38100" dir="8100000" sx="103000" sy="103000" algn="t" rotWithShape="0">
              <a:prstClr val="black">
                <a:alpha val="40000"/>
              </a:prstClr>
            </a:outerShdw>
          </a:effectLst>
        </p:spPr>
      </p:pic>
      <p:pic>
        <p:nvPicPr>
          <p:cNvPr id="42" name="Picture 26" descr="Amazon S3 png images | PNGEg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10000" r="90000">
                        <a14:foregroundMark x1="46333" y1="27734" x2="55000" y2="27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44" t="19802" r="31983" b="20180"/>
          <a:stretch/>
        </p:blipFill>
        <p:spPr bwMode="auto">
          <a:xfrm>
            <a:off x="5299604" y="1982615"/>
            <a:ext cx="841402" cy="79861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444" y="4179760"/>
            <a:ext cx="807717" cy="106343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11"/>
          <a:srcRect l="24550" t="19560" r="41797" b="41726"/>
          <a:stretch/>
        </p:blipFill>
        <p:spPr>
          <a:xfrm>
            <a:off x="8695220" y="3920513"/>
            <a:ext cx="2313244" cy="1496895"/>
          </a:xfrm>
          <a:prstGeom prst="rect">
            <a:avLst/>
          </a:prstGeom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sp>
        <p:nvSpPr>
          <p:cNvPr id="43" name="TextBox 42"/>
          <p:cNvSpPr txBox="1"/>
          <p:nvPr/>
        </p:nvSpPr>
        <p:spPr>
          <a:xfrm>
            <a:off x="2606983" y="2782694"/>
            <a:ext cx="150233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업로드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663" y="2141885"/>
            <a:ext cx="494905" cy="359591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5145468" y="2782694"/>
            <a:ext cx="11496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S3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업로드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76593">
            <a:off x="5164859" y="1653572"/>
            <a:ext cx="359399" cy="307999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399" y="2141885"/>
            <a:ext cx="494905" cy="359591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7494972" y="2782694"/>
            <a:ext cx="123142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POST </a:t>
            </a:r>
            <a:r>
              <a:rPr lang="ko-KR" altLang="en-US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요청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99" y="2138354"/>
            <a:ext cx="494905" cy="359591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9520481" y="2853169"/>
            <a:ext cx="2132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Detectron2</a:t>
            </a: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</a:t>
            </a:r>
            <a:r>
              <a:rPr lang="ko-KR" altLang="en-US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세그멘테이션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341" y="4479842"/>
            <a:ext cx="494905" cy="359591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880" y="4489164"/>
            <a:ext cx="494905" cy="359591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3491132" y="5488458"/>
            <a:ext cx="1292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윤곽선 추출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100" y="4479842"/>
            <a:ext cx="494905" cy="359591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5998163" y="5488458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전송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910448" y="5488458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별자리 윤곽선 반환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458294" y="342800"/>
            <a:ext cx="2756269" cy="650753"/>
          </a:xfrm>
          <a:prstGeom prst="roundRect">
            <a:avLst>
              <a:gd name="adj" fmla="val 5997"/>
            </a:avLst>
          </a:prstGeom>
          <a:solidFill>
            <a:srgbClr val="220F45">
              <a:alpha val="90000"/>
            </a:srgbClr>
          </a:solidFill>
          <a:ln>
            <a:noFill/>
          </a:ln>
          <a:effectLst>
            <a:glow rad="177800">
              <a:srgbClr val="F5F2F8">
                <a:alpha val="20392"/>
              </a:srgbClr>
            </a:glow>
            <a:outerShdw sx="1000" sy="1000" algn="ctr" rotWithShape="0">
              <a:srgbClr val="000000"/>
            </a:outerShdw>
            <a:reflection blurRad="38100" stA="50000" endPos="0" dist="50800" dir="5400000" sy="-100000" algn="bl" rotWithShape="0"/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097282" y="434646"/>
            <a:ext cx="147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AI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기술 설명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865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9" grpId="0"/>
      <p:bldP spid="53" grpId="0"/>
      <p:bldP spid="55" grpId="0"/>
      <p:bldP spid="70" grpId="0"/>
      <p:bldP spid="72" grpId="0"/>
      <p:bldP spid="7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59" y="3813651"/>
            <a:ext cx="1531638" cy="4439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220259" y="3837265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기술 및 아키텍처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81" y="1144904"/>
            <a:ext cx="828040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7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4860330" y="2631440"/>
            <a:ext cx="4230689" cy="1832302"/>
          </a:xfrm>
          <a:prstGeom prst="roundRect">
            <a:avLst>
              <a:gd name="adj" fmla="val 5997"/>
            </a:avLst>
          </a:prstGeom>
          <a:solidFill>
            <a:srgbClr val="220F45">
              <a:alpha val="90000"/>
            </a:srgbClr>
          </a:solidFill>
          <a:ln>
            <a:noFill/>
          </a:ln>
          <a:effectLst>
            <a:glow rad="279400">
              <a:srgbClr val="DFD7E9">
                <a:alpha val="11765"/>
              </a:srgbClr>
            </a:glow>
            <a:outerShdw sx="1000" sy="1000" algn="ctr" rotWithShape="0">
              <a:srgbClr val="000000"/>
            </a:outerShdw>
            <a:reflection stA="45000" endPos="0" dist="50800" dir="5400000" sy="-100000" algn="bl" rotWithShape="0"/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83816" y="3257800"/>
            <a:ext cx="138371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기대 효과</a:t>
            </a:r>
            <a:endParaRPr lang="en-US" altLang="ko-KR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59" y="4392771"/>
            <a:ext cx="1531638" cy="4439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26849" y="4433865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50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 효과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69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3148566" y="4796728"/>
            <a:ext cx="7877738" cy="1572014"/>
          </a:xfrm>
          <a:prstGeom prst="roundRect">
            <a:avLst>
              <a:gd name="adj" fmla="val 5997"/>
            </a:avLst>
          </a:prstGeom>
          <a:solidFill>
            <a:srgbClr val="220F45">
              <a:alpha val="90000"/>
            </a:srgbClr>
          </a:solidFill>
          <a:ln>
            <a:noFill/>
          </a:ln>
          <a:effectLst>
            <a:glow rad="254000">
              <a:srgbClr val="D1C6E0">
                <a:alpha val="16000"/>
              </a:srgbClr>
            </a:glow>
            <a:outerShdw sx="1000" sy="1000" algn="ctr" rotWithShape="0">
              <a:srgbClr val="000000"/>
            </a:outerShdw>
            <a:reflection stA="45000" endPos="0" dist="50800" dir="5400000" sy="-100000" algn="bl" rotWithShape="0"/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582" y="1009529"/>
            <a:ext cx="707510" cy="70751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036806" y="1785358"/>
            <a:ext cx="2185214" cy="809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나의 일상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추억</a:t>
            </a:r>
            <a:r>
              <a:rPr lang="en-US" altLang="ko-KR" sz="2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algn="ctr">
              <a:lnSpc>
                <a:spcPct val="12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관심사가 담긴 사진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444" y="915373"/>
            <a:ext cx="954388" cy="86998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375" y="1721299"/>
            <a:ext cx="1598319" cy="159831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663476" y="1871511"/>
            <a:ext cx="2483372" cy="440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내가 직접 만든 별자리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59946" y="3495857"/>
            <a:ext cx="1951175" cy="809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나만의 개성 있는</a:t>
            </a:r>
            <a:endParaRPr lang="en-US" altLang="ko-KR" sz="20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갤러리 공간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358643" y="4979104"/>
            <a:ext cx="5684569" cy="593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추억</a:t>
            </a:r>
            <a:r>
              <a:rPr lang="en-US" altLang="ko-KR" sz="2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일상</a:t>
            </a:r>
            <a:r>
              <a:rPr lang="en-US" altLang="ko-KR" sz="2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관심사를 소중히 간직할 수 있다</a:t>
            </a:r>
            <a:r>
              <a:rPr lang="en-US" altLang="ko-KR" sz="2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29413" y="5530409"/>
            <a:ext cx="6143028" cy="593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나만의 공간에 개성 있는 형태로 간직할 수 있다</a:t>
            </a:r>
            <a:r>
              <a:rPr lang="en-US" altLang="ko-KR" sz="2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59" y="4392771"/>
            <a:ext cx="1531638" cy="4439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26849" y="4433865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50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 효과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60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6" grpId="0"/>
      <p:bldP spid="2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612" y="2199423"/>
            <a:ext cx="479576" cy="39051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756" y="953437"/>
            <a:ext cx="551819" cy="52590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709956" y="911771"/>
            <a:ext cx="342593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</a:t>
            </a:r>
            <a:r>
              <a:rPr lang="en-US" altLang="ko-KR" sz="22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200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</a:t>
            </a:r>
            <a:r>
              <a:rPr lang="en-US" altLang="ko-KR" sz="22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2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별자리 검색 </a:t>
            </a:r>
            <a:endParaRPr lang="en-US" altLang="ko-KR" sz="2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709956" y="2102490"/>
            <a:ext cx="2961067" cy="972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2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간 </a:t>
            </a:r>
            <a:r>
              <a:rPr lang="ko-KR" altLang="en-US" sz="2200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팔로우</a:t>
            </a:r>
            <a:r>
              <a:rPr lang="ko-KR" altLang="en-US" sz="22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</a:t>
            </a:r>
            <a:r>
              <a:rPr lang="en-US" altLang="ko-KR" sz="22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200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피드</a:t>
            </a:r>
            <a:endParaRPr lang="en-US" altLang="ko-KR" sz="2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200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</a:t>
            </a:r>
            <a:r>
              <a:rPr lang="ko-KR" altLang="en-US" sz="22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댓글 </a:t>
            </a:r>
            <a:r>
              <a:rPr lang="en-US" altLang="ko-KR" sz="22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2200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대댓글</a:t>
            </a:r>
            <a:endParaRPr lang="en-US" altLang="ko-KR" sz="2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720" y="3609020"/>
            <a:ext cx="594142" cy="59414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709956" y="3606009"/>
            <a:ext cx="270458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사용자 우주 방문</a:t>
            </a:r>
            <a:endParaRPr lang="en-US" altLang="ko-KR" sz="2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148566" y="4796728"/>
            <a:ext cx="7877738" cy="1572014"/>
          </a:xfrm>
          <a:prstGeom prst="roundRect">
            <a:avLst>
              <a:gd name="adj" fmla="val 5997"/>
            </a:avLst>
          </a:prstGeom>
          <a:solidFill>
            <a:srgbClr val="220F45">
              <a:alpha val="90000"/>
            </a:srgbClr>
          </a:solidFill>
          <a:ln>
            <a:noFill/>
          </a:ln>
          <a:effectLst>
            <a:glow rad="254000">
              <a:srgbClr val="D1C6E0">
                <a:alpha val="16000"/>
              </a:srgbClr>
            </a:glow>
            <a:outerShdw sx="1000" sy="1000" algn="ctr" rotWithShape="0">
              <a:srgbClr val="000000"/>
            </a:outerShdw>
            <a:reflection stA="45000" endPos="0" dist="50800" dir="5400000" sy="-100000" algn="bl" rotWithShape="0"/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289280" y="4979104"/>
            <a:ext cx="5618847" cy="1147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이에게 나만의 갤러리 공간을 보여주고</a:t>
            </a:r>
            <a:endParaRPr lang="en-US" altLang="ko-KR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일상</a:t>
            </a: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추억</a:t>
            </a: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관심사를 공유할 수 있다</a:t>
            </a: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59" y="4392771"/>
            <a:ext cx="1531638" cy="4439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226849" y="4433865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50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 효과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802" y="2626391"/>
            <a:ext cx="462638" cy="46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7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3926782" y="2560320"/>
            <a:ext cx="4230689" cy="1832302"/>
          </a:xfrm>
          <a:prstGeom prst="roundRect">
            <a:avLst>
              <a:gd name="adj" fmla="val 5997"/>
            </a:avLst>
          </a:prstGeom>
          <a:solidFill>
            <a:srgbClr val="220F45">
              <a:alpha val="90000"/>
            </a:srgbClr>
          </a:solidFill>
          <a:ln>
            <a:noFill/>
          </a:ln>
          <a:effectLst>
            <a:glow rad="279400">
              <a:srgbClr val="DFD7E9">
                <a:alpha val="11765"/>
              </a:srgbClr>
            </a:glow>
            <a:outerShdw sx="1000" sy="1000" algn="ctr" rotWithShape="0">
              <a:srgbClr val="000000"/>
            </a:outerShdw>
            <a:reflection stA="45000" endPos="0" dist="50800" dir="5400000" sy="-100000" algn="bl" rotWithShape="0"/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288280" y="3125134"/>
            <a:ext cx="3507691" cy="649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End of Document</a:t>
            </a:r>
            <a:endParaRPr lang="en-US" altLang="ko-KR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84" y="90481"/>
            <a:ext cx="1331089" cy="50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28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926782" y="2560320"/>
            <a:ext cx="4230689" cy="1832302"/>
          </a:xfrm>
          <a:prstGeom prst="roundRect">
            <a:avLst>
              <a:gd name="adj" fmla="val 5997"/>
            </a:avLst>
          </a:prstGeom>
          <a:solidFill>
            <a:srgbClr val="220F45">
              <a:alpha val="90000"/>
            </a:srgbClr>
          </a:solidFill>
          <a:ln>
            <a:noFill/>
          </a:ln>
          <a:effectLst>
            <a:glow rad="279400">
              <a:srgbClr val="DFD7E9">
                <a:alpha val="11765"/>
              </a:srgbClr>
            </a:glow>
            <a:outerShdw sx="1000" sy="1000" algn="ctr" rotWithShape="0">
              <a:srgbClr val="000000"/>
            </a:outerShdw>
            <a:reflection stA="45000" endPos="0" dist="50800" dir="5400000" sy="-100000" algn="bl" rotWithShape="0"/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45837" y="3125134"/>
            <a:ext cx="992579" cy="649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200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QnA</a:t>
            </a:r>
            <a:endParaRPr lang="en-US" altLang="ko-KR" sz="3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84" y="90481"/>
            <a:ext cx="1331089" cy="50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5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4860330" y="2631440"/>
            <a:ext cx="4230689" cy="1832302"/>
          </a:xfrm>
          <a:prstGeom prst="roundRect">
            <a:avLst>
              <a:gd name="adj" fmla="val 5997"/>
            </a:avLst>
          </a:prstGeom>
          <a:solidFill>
            <a:srgbClr val="220F45">
              <a:alpha val="90000"/>
            </a:srgbClr>
          </a:solidFill>
          <a:ln>
            <a:noFill/>
          </a:ln>
          <a:effectLst>
            <a:glow rad="279400">
              <a:srgbClr val="DFD7E9">
                <a:alpha val="11765"/>
              </a:srgbClr>
            </a:glow>
            <a:outerShdw sx="1000" sy="1000" algn="ctr" rotWithShape="0">
              <a:srgbClr val="000000"/>
            </a:outerShdw>
            <a:reflection stA="45000" endPos="0" dist="50800" dir="5400000" sy="-100000" algn="bl" rotWithShape="0"/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283818" y="3257800"/>
            <a:ext cx="1383712" cy="50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기획 배경</a:t>
            </a:r>
            <a:endParaRPr lang="en-US" altLang="ko-KR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92559" y="2006158"/>
            <a:ext cx="1467274" cy="443900"/>
            <a:chOff x="192559" y="2006158"/>
            <a:chExt cx="1467274" cy="44390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559" y="2006158"/>
              <a:ext cx="1467274" cy="4439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229144" y="2051425"/>
              <a:ext cx="931665" cy="353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5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기획 배경</a:t>
              </a:r>
              <a:endPara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709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826860" y="2016694"/>
            <a:ext cx="2477990" cy="2477990"/>
            <a:chOff x="1940392" y="1775705"/>
            <a:chExt cx="3306589" cy="3306589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2206663" y="2011002"/>
              <a:ext cx="2820838" cy="2835996"/>
            </a:xfrm>
            <a:prstGeom prst="roundRect">
              <a:avLst>
                <a:gd name="adj" fmla="val 3065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392" y="1775705"/>
              <a:ext cx="3306589" cy="3306589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7497222" y="1906459"/>
            <a:ext cx="2356622" cy="2691723"/>
            <a:chOff x="6252689" y="1145227"/>
            <a:chExt cx="3998919" cy="4567547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75" t="13188" r="17872" b="13194"/>
            <a:stretch/>
          </p:blipFill>
          <p:spPr>
            <a:xfrm>
              <a:off x="6252689" y="1145227"/>
              <a:ext cx="3998919" cy="4567547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5"/>
            <a:srcRect l="4897" r="21734"/>
            <a:stretch/>
          </p:blipFill>
          <p:spPr>
            <a:xfrm>
              <a:off x="6410915" y="1627426"/>
              <a:ext cx="3663635" cy="3326737"/>
            </a:xfrm>
            <a:prstGeom prst="rect">
              <a:avLst/>
            </a:prstGeom>
          </p:spPr>
        </p:pic>
      </p:grpSp>
      <p:sp>
        <p:nvSpPr>
          <p:cNvPr id="39" name="TextBox 38"/>
          <p:cNvSpPr txBox="1"/>
          <p:nvPr/>
        </p:nvSpPr>
        <p:spPr>
          <a:xfrm>
            <a:off x="4225758" y="5056437"/>
            <a:ext cx="5200463" cy="593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사진 기반 </a:t>
            </a:r>
            <a:r>
              <a:rPr lang="en-US" altLang="ko-KR" sz="2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SNS</a:t>
            </a:r>
            <a:r>
              <a:rPr lang="ko-KR" altLang="en-US" sz="2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대표 주자 </a:t>
            </a:r>
            <a:r>
              <a:rPr lang="en-US" altLang="ko-KR" sz="2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2400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인스타그램</a:t>
            </a:r>
            <a:r>
              <a:rPr lang="en-US" altLang="ko-KR" sz="2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endParaRPr lang="en-US" altLang="ko-KR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92559" y="2006158"/>
            <a:ext cx="1467274" cy="443900"/>
            <a:chOff x="192559" y="2006158"/>
            <a:chExt cx="1467274" cy="443900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559" y="2006158"/>
              <a:ext cx="1467274" cy="443900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229144" y="2051425"/>
              <a:ext cx="931665" cy="353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5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기획 배경</a:t>
              </a:r>
              <a:endPara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453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엔카매거진 : [연예카중계] '핸들 허세샷' 올리기 전 확인 필수! 부끄러움은 나의 몫..이 될 겁니다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216" y="1797909"/>
            <a:ext cx="4621476" cy="308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9548" y="1797909"/>
            <a:ext cx="1422868" cy="30809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4136" y="1797909"/>
            <a:ext cx="1422868" cy="308098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291251" y="5218483"/>
            <a:ext cx="3355406" cy="5513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허세</a:t>
            </a:r>
            <a:r>
              <a:rPr lang="en-US" altLang="ko-KR" sz="22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2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과시</a:t>
            </a:r>
            <a:r>
              <a:rPr lang="en-US" altLang="ko-KR" sz="22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200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보여주기식</a:t>
            </a:r>
            <a:r>
              <a:rPr lang="en-US" altLang="ko-KR" sz="2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200" dirty="0" err="1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피드</a:t>
            </a:r>
            <a:endParaRPr lang="en-US" altLang="ko-KR" sz="2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665376" y="5218483"/>
            <a:ext cx="1794081" cy="5513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넘쳐나는 광고</a:t>
            </a:r>
            <a:endParaRPr lang="en-US" altLang="ko-KR" sz="2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192559" y="2006158"/>
            <a:ext cx="1467274" cy="443900"/>
            <a:chOff x="192559" y="2006158"/>
            <a:chExt cx="1467274" cy="443900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559" y="2006158"/>
              <a:ext cx="1467274" cy="443900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229144" y="2051425"/>
              <a:ext cx="931665" cy="353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5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기획 배경</a:t>
              </a:r>
              <a:endPara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69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191" y="2114085"/>
            <a:ext cx="1644122" cy="15079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435" y="1841616"/>
            <a:ext cx="1777990" cy="17803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598" y="2114085"/>
            <a:ext cx="317843" cy="32178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811" y="3055253"/>
            <a:ext cx="467064" cy="47285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238" y="3472858"/>
            <a:ext cx="183155" cy="1854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024351" y="4334442"/>
            <a:ext cx="7973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사진 본연의 가치에 더욱 집중할 수 있는 환경을 만들어준다면</a:t>
            </a:r>
            <a:r>
              <a:rPr lang="en-US" altLang="ko-KR" sz="2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en-US" altLang="ko-KR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6802230" y="2665487"/>
            <a:ext cx="417900" cy="405111"/>
            <a:chOff x="6736378" y="2121519"/>
            <a:chExt cx="417900" cy="405111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6945328" y="2121519"/>
              <a:ext cx="0" cy="405111"/>
            </a:xfrm>
            <a:prstGeom prst="line">
              <a:avLst/>
            </a:prstGeom>
            <a:ln w="635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flipH="1">
              <a:off x="6736378" y="2313415"/>
              <a:ext cx="417900" cy="0"/>
            </a:xfrm>
            <a:prstGeom prst="line">
              <a:avLst/>
            </a:prstGeom>
            <a:ln w="635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/>
          <p:cNvGrpSpPr/>
          <p:nvPr/>
        </p:nvGrpSpPr>
        <p:grpSpPr>
          <a:xfrm>
            <a:off x="192559" y="2006158"/>
            <a:ext cx="1467274" cy="443900"/>
            <a:chOff x="192559" y="2006158"/>
            <a:chExt cx="1467274" cy="443900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559" y="2006158"/>
              <a:ext cx="1467274" cy="443900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229144" y="2051425"/>
              <a:ext cx="931665" cy="353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5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기획 배경</a:t>
              </a:r>
              <a:endPara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1369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4157816" y="1849292"/>
            <a:ext cx="6030817" cy="32131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60000"/>
              </a:lnSpc>
            </a:pPr>
            <a:r>
              <a:rPr lang="ko-KR" altLang="en-US" sz="2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추억</a:t>
            </a:r>
            <a:r>
              <a:rPr lang="en-US" altLang="ko-KR" sz="2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일상</a:t>
            </a:r>
            <a:r>
              <a:rPr lang="en-US" altLang="ko-KR" sz="2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관심사를 소중히 간직할 수 있다</a:t>
            </a:r>
            <a:endParaRPr lang="en-US" altLang="ko-KR" sz="26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260000"/>
              </a:lnSpc>
            </a:pPr>
            <a:r>
              <a:rPr lang="ko-KR" altLang="en-US" sz="2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나만의 개성 있는 형태로 간직할 수 있다</a:t>
            </a:r>
            <a:endParaRPr lang="en-US" altLang="ko-KR" sz="26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260000"/>
              </a:lnSpc>
            </a:pPr>
            <a:r>
              <a:rPr lang="ko-KR" altLang="en-US" sz="2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이들과 공유할 수 있다</a:t>
            </a:r>
            <a:endParaRPr lang="en-US" altLang="ko-KR" sz="26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92559" y="2006158"/>
            <a:ext cx="1467274" cy="443900"/>
            <a:chOff x="192559" y="2006158"/>
            <a:chExt cx="1467274" cy="443900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559" y="2006158"/>
              <a:ext cx="1467274" cy="443900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229144" y="2051425"/>
              <a:ext cx="931665" cy="353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5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기획 배경</a:t>
              </a:r>
              <a:endParaRPr lang="en-US" altLang="ko-KR" sz="1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760303" y="2353927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en-US" altLang="ko-KR" sz="2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3778308" y="2392713"/>
            <a:ext cx="330167" cy="330167"/>
          </a:xfrm>
          <a:prstGeom prst="ellips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025878" y="3373592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en-US" altLang="ko-KR" sz="2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038803" y="3423953"/>
            <a:ext cx="330167" cy="330167"/>
          </a:xfrm>
          <a:prstGeom prst="ellips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889478" y="4404832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en-US" altLang="ko-KR" sz="2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897323" y="4455193"/>
            <a:ext cx="330167" cy="330167"/>
          </a:xfrm>
          <a:prstGeom prst="ellips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52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4860330" y="2631440"/>
            <a:ext cx="4230689" cy="1832302"/>
          </a:xfrm>
          <a:prstGeom prst="roundRect">
            <a:avLst>
              <a:gd name="adj" fmla="val 5997"/>
            </a:avLst>
          </a:prstGeom>
          <a:solidFill>
            <a:srgbClr val="220F45">
              <a:alpha val="90000"/>
            </a:srgbClr>
          </a:solidFill>
          <a:ln>
            <a:noFill/>
          </a:ln>
          <a:effectLst>
            <a:glow rad="279400">
              <a:srgbClr val="DFD7E9">
                <a:alpha val="11765"/>
              </a:srgbClr>
            </a:glow>
            <a:outerShdw sx="1000" sy="1000" algn="ctr" rotWithShape="0">
              <a:srgbClr val="000000"/>
            </a:outerShdw>
            <a:reflection stA="45000" endPos="0" dist="50800" dir="5400000" sy="-100000" algn="bl" rotWithShape="0"/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143555" y="3257800"/>
            <a:ext cx="1664238" cy="50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소개</a:t>
            </a:r>
            <a:endParaRPr lang="en-US" altLang="ko-KR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59" y="2604770"/>
            <a:ext cx="1467274" cy="4439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25992" y="2642054"/>
            <a:ext cx="1106392" cy="353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소개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945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397" y="2038578"/>
            <a:ext cx="5310856" cy="202194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98771" y="3737357"/>
            <a:ext cx="4798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갤러리 형식의 사진 기반 </a:t>
            </a:r>
            <a:r>
              <a:rPr lang="en-US" altLang="ko-KR" sz="2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SNS </a:t>
            </a:r>
            <a:r>
              <a:rPr lang="ko-KR" altLang="en-US" sz="2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</a:t>
            </a:r>
            <a:endParaRPr lang="en-US" altLang="ko-KR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59" y="2604770"/>
            <a:ext cx="1467274" cy="4439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25992" y="2642054"/>
            <a:ext cx="1106392" cy="353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소개</a:t>
            </a:r>
            <a:endParaRPr lang="en-US" altLang="ko-KR" sz="1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522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1458</TotalTime>
  <Words>412</Words>
  <Application>Microsoft Office PowerPoint</Application>
  <PresentationFormat>와이드스크린</PresentationFormat>
  <Paragraphs>164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나눔스퀘어</vt:lpstr>
      <vt:lpstr>맑은 고딕</vt:lpstr>
      <vt:lpstr>나눔스퀘어 Bold</vt:lpstr>
      <vt:lpstr>나눔스퀘어 ExtraBold</vt:lpstr>
      <vt:lpstr>나눔스퀘어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110</cp:revision>
  <dcterms:created xsi:type="dcterms:W3CDTF">2024-01-25T06:21:16Z</dcterms:created>
  <dcterms:modified xsi:type="dcterms:W3CDTF">2024-02-15T19:57:32Z</dcterms:modified>
</cp:coreProperties>
</file>